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3" r:id="rId3"/>
    <p:sldId id="267" r:id="rId4"/>
    <p:sldId id="264" r:id="rId5"/>
    <p:sldId id="278" r:id="rId6"/>
    <p:sldId id="257" r:id="rId7"/>
    <p:sldId id="258" r:id="rId8"/>
    <p:sldId id="259" r:id="rId9"/>
    <p:sldId id="268" r:id="rId10"/>
    <p:sldId id="261" r:id="rId11"/>
    <p:sldId id="262" r:id="rId12"/>
    <p:sldId id="269" r:id="rId13"/>
    <p:sldId id="260" r:id="rId14"/>
    <p:sldId id="266" r:id="rId15"/>
    <p:sldId id="271" r:id="rId16"/>
    <p:sldId id="265" r:id="rId17"/>
    <p:sldId id="274" r:id="rId18"/>
    <p:sldId id="277" r:id="rId19"/>
  </p:sldIdLst>
  <p:sldSz cx="9144000" cy="6858000" type="screen4x3"/>
  <p:notesSz cx="6810375" cy="99425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370" autoAdjust="0"/>
    <p:restoredTop sz="94660"/>
  </p:normalViewPr>
  <p:slideViewPr>
    <p:cSldViewPr>
      <p:cViewPr varScale="1">
        <p:scale>
          <a:sx n="72" d="100"/>
          <a:sy n="72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D67DA590-ABAF-470B-A7D1-D01FA4FEF3DC}" type="datetimeFigureOut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C6EEE575-792F-4839-A96B-E183AD371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57625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9BF70C1-5A96-4B2F-BE86-16A1BE5F2DB2}" type="datetimeFigureOut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57625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1DE47BC-4853-4310-A8AC-7E7C34FA7C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823F-90B5-40A0-8518-E72613E3DFD8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BF3A2-5A17-4921-89AD-4873DC1625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A5E9-A81A-45E4-BC86-3905B1A1C965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D05C-8223-472F-9E6E-A92CD55A0A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0BB2E-C3A8-4285-89C3-3BBFFB9C4170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C0F2A-F77B-4DFB-AE73-6F16692AE1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FBB2-126D-4156-8B82-4F2CE8EF836A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593DD-7192-4D0E-869E-7BAFE150E9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F6804-C34D-4CEE-B718-4A2AFF52CB02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CFF0A-4878-4A46-90DB-A184BFDE89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00DA5-E18C-483D-BD5E-7505BEA8B30B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2DC8F-331E-4752-A2D4-22E97E0C16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4D172-7BEF-43D5-A4FB-8176272809A0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2FFB1-8E40-4A7E-B237-1CD7687A5A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8AFF5-CAA6-4EFD-B4EB-208AA9F7F59C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F61FB-5CCF-4D48-ABA2-0570A3DE6B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F7C03-2EBD-4616-B26F-40216560D7E7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4DAFA-9F5B-48E4-977D-DC87A05D23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039A-E33C-4231-9411-1F86339EA375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DB631-A457-4857-9C88-DDE1BDE84D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A6FAE-D8BB-4575-8920-148102E46F5D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861A0-E86E-4EE1-81DF-93FEA94F7E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D201F5-5A67-4236-A80D-2D9D1664E027}" type="datetime1">
              <a:rPr lang="it-IT"/>
              <a:pPr>
                <a:defRPr/>
              </a:pPr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92E3F0-7938-4E4E-AC75-89345996B1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lezioni.interno.it/l56_2014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08320-73D5-4A88-AFD6-710075D4AE8E}" type="slidenum">
              <a:rPr lang="it-IT"/>
              <a:pPr>
                <a:defRPr/>
              </a:pPr>
              <a:t>1</a:t>
            </a:fld>
            <a:endParaRPr lang="it-IT"/>
          </a:p>
        </p:txBody>
      </p:sp>
      <p:sp>
        <p:nvSpPr>
          <p:cNvPr id="1536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Province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872288" cy="148748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solidFill>
                  <a:schemeClr val="tx1"/>
                </a:solidFill>
              </a:rPr>
              <a:t>Legge 56/14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solidFill>
                  <a:schemeClr val="tx1"/>
                </a:solidFill>
              </a:rPr>
              <a:t>Elezioni dell’ 08/01/2017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solidFill>
                  <a:schemeClr val="tx1"/>
                </a:solidFill>
              </a:rPr>
              <a:t> scadenze e adempimenti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1700" smtClean="0">
              <a:solidFill>
                <a:srgbClr val="898989"/>
              </a:solidFill>
            </a:endParaRPr>
          </a:p>
        </p:txBody>
      </p:sp>
      <p:pic>
        <p:nvPicPr>
          <p:cNvPr id="15364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601663"/>
            <a:ext cx="19827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CasellaDiTesto 5"/>
          <p:cNvSpPr txBox="1">
            <a:spLocks noChangeArrowheads="1"/>
          </p:cNvSpPr>
          <p:nvPr/>
        </p:nvSpPr>
        <p:spPr bwMode="auto">
          <a:xfrm>
            <a:off x="395288" y="6092825"/>
            <a:ext cx="6480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i="1">
                <a:latin typeface="Calibri" pitchFamily="34" charset="0"/>
              </a:rPr>
              <a:t>Revisione a cura dell’Ufficio elettorale della Provincia di Ascoli Piceno, dicembre 2016 </a:t>
            </a:r>
          </a:p>
        </p:txBody>
      </p:sp>
      <p:pic>
        <p:nvPicPr>
          <p:cNvPr id="15366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623888"/>
            <a:ext cx="1008062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0E631-B8CF-48C1-9935-75F7D6940A33}" type="slidenum">
              <a:rPr lang="it-IT"/>
              <a:pPr>
                <a:defRPr/>
              </a:pPr>
              <a:t>10</a:t>
            </a:fld>
            <a:endParaRPr lang="it-IT"/>
          </a:p>
        </p:txBody>
      </p:sp>
      <p:sp>
        <p:nvSpPr>
          <p:cNvPr id="2560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mtClean="0"/>
              <a:t>Presentazione delle liste</a:t>
            </a:r>
          </a:p>
        </p:txBody>
      </p:sp>
      <p:sp>
        <p:nvSpPr>
          <p:cNvPr id="2560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2200" smtClean="0"/>
              <a:t>Le liste dei candidati al Consiglio provinciale </a:t>
            </a:r>
            <a:r>
              <a:rPr lang="it-IT" sz="2200" b="1" smtClean="0"/>
              <a:t>devono essere presentate presso l’ufficio elettorale entro il ventesimo giorno antecedente le votazioni  e cioè: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2200" b="1" smtClean="0"/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it-IT" sz="2200" smtClean="0"/>
          </a:p>
          <a:p>
            <a:pPr lvl="1"/>
            <a:r>
              <a:rPr lang="it-IT" sz="2200" b="1" smtClean="0"/>
              <a:t>dalle ore 8:00 alle ore 20:00  di domenica 18/12/2016</a:t>
            </a:r>
          </a:p>
          <a:p>
            <a:pPr lvl="1"/>
            <a:endParaRPr lang="it-IT" sz="2200" b="1" smtClean="0"/>
          </a:p>
          <a:p>
            <a:pPr lvl="1"/>
            <a:r>
              <a:rPr lang="it-IT" sz="2200" b="1" smtClean="0"/>
              <a:t>Dalle  ore 8:00 alle ore 12:00 di lunedì 19/12/2016                   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1100" i="1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2200" smtClean="0"/>
          </a:p>
        </p:txBody>
      </p:sp>
      <p:pic>
        <p:nvPicPr>
          <p:cNvPr id="25604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76250"/>
            <a:ext cx="9223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BED1369-F4FB-4A15-A98F-073D3AC97CEF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it-IT" sz="1200" dirty="0">
              <a:latin typeface="+mn-lt"/>
            </a:endParaRPr>
          </a:p>
        </p:txBody>
      </p:sp>
      <p:pic>
        <p:nvPicPr>
          <p:cNvPr id="25606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88963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F607F-A0E8-4E36-8AA3-75142CC7C2F5}" type="slidenum">
              <a:rPr lang="it-IT"/>
              <a:pPr>
                <a:defRPr/>
              </a:pPr>
              <a:t>11</a:t>
            </a:fld>
            <a:endParaRPr lang="it-IT"/>
          </a:p>
        </p:txBody>
      </p:sp>
      <p:sp>
        <p:nvSpPr>
          <p:cNvPr id="26626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Composizione e sottoscrizione  </a:t>
            </a:r>
            <a:br>
              <a:rPr lang="it-IT" sz="3600" smtClean="0"/>
            </a:br>
            <a:r>
              <a:rPr lang="it-IT" sz="3600" smtClean="0"/>
              <a:t>delle liste</a:t>
            </a:r>
          </a:p>
        </p:txBody>
      </p:sp>
      <p:sp>
        <p:nvSpPr>
          <p:cNvPr id="26627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20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2000" smtClean="0"/>
              <a:t>Le </a:t>
            </a:r>
            <a:r>
              <a:rPr lang="it-IT" sz="2000" b="1" smtClean="0"/>
              <a:t>liste dei candidati al consiglio provinciale </a:t>
            </a:r>
            <a:r>
              <a:rPr lang="it-IT" sz="2000" smtClean="0"/>
              <a:t>devono essere composte da un numero di candidati non superiore al numero dei consiglieri da eleggere e non inferiore alla metà degli stessi ( 10  consiglieri: min 5 max 10)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20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2000" smtClean="0"/>
              <a:t>Le liste dei candidati al consiglio devono </a:t>
            </a:r>
            <a:r>
              <a:rPr lang="it-IT" sz="2000" b="1" smtClean="0"/>
              <a:t>essere sottoscritte da almeno il 5% </a:t>
            </a:r>
            <a:r>
              <a:rPr lang="it-IT" sz="2000" smtClean="0"/>
              <a:t>degli aventi diritto al voto.  (es. 500 aventi diritto al voto =  almeno 25 sottoscrittori).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20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2000" smtClean="0"/>
              <a:t>I  candidati non  possono sottoscrivere né le  liste, né le candidature.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180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900" i="1" smtClean="0"/>
              <a:t>(Legge 56/14 commi 61, 70)</a:t>
            </a:r>
            <a:endParaRPr lang="it-IT" sz="180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1800" smtClean="0"/>
          </a:p>
        </p:txBody>
      </p:sp>
      <p:pic>
        <p:nvPicPr>
          <p:cNvPr id="26628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76250"/>
            <a:ext cx="944562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D1CD829-9EC2-4D54-B6CC-15FD87FD3A83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it-IT" sz="1200" dirty="0">
              <a:latin typeface="+mn-lt"/>
            </a:endParaRPr>
          </a:p>
        </p:txBody>
      </p:sp>
      <p:pic>
        <p:nvPicPr>
          <p:cNvPr id="26630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9E561-0952-4479-8CFA-3578C31CDB79}" type="slidenum">
              <a:rPr lang="it-IT"/>
              <a:pPr>
                <a:defRPr/>
              </a:pPr>
              <a:t>12</a:t>
            </a:fld>
            <a:endParaRPr lang="it-IT"/>
          </a:p>
        </p:txBody>
      </p:sp>
      <p:sp>
        <p:nvSpPr>
          <p:cNvPr id="27650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Documentazione a corredo </a:t>
            </a:r>
            <a:br>
              <a:rPr lang="it-IT" sz="3600" smtClean="0"/>
            </a:br>
            <a:r>
              <a:rPr lang="it-IT" sz="3600" smtClean="0"/>
              <a:t>delle  liste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 rtlCol="0">
            <a:normAutofit fontScale="70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All’atto della presentazione, </a:t>
            </a:r>
            <a:r>
              <a:rPr lang="it-IT" dirty="0"/>
              <a:t>le </a:t>
            </a:r>
            <a:r>
              <a:rPr lang="it-IT" dirty="0" smtClean="0"/>
              <a:t>liste </a:t>
            </a:r>
            <a:r>
              <a:rPr lang="it-IT" dirty="0"/>
              <a:t>dei candidati e  delle  candidature -  da  produrre su  moduli  a  forma  </a:t>
            </a:r>
            <a:r>
              <a:rPr lang="it-IT" dirty="0" smtClean="0"/>
              <a:t>libera -  devono essere accompagnate da: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elenco delle sottoscrizioni;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dichiarazione  di accettazione  della  candidatura;</a:t>
            </a:r>
            <a:endParaRPr lang="it-IT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contrassegno  di  forma  circolare in cui possono essere  contenuti  anche  in forma  composita simboli di partiti o  gruppi  politici rappresentati nel  parlamento europeo o nazionale.  A tale scopo è necessario presentare l’autorizzazione  all’uso da  parte  del presidente o  segretario o legale  rappresentante a  livello nazionale o regionale  o provinciale autenticata  (ai  sensi dell’art. 14 L. 53/90).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  <p:pic>
        <p:nvPicPr>
          <p:cNvPr id="27652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365125"/>
            <a:ext cx="10556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005EEE2-F83B-4CF9-A418-A1168AC9140C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it-IT" sz="1200" dirty="0">
              <a:latin typeface="+mn-lt"/>
            </a:endParaRPr>
          </a:p>
        </p:txBody>
      </p:sp>
      <p:pic>
        <p:nvPicPr>
          <p:cNvPr id="27654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1991F-00D0-4783-BC85-74096EA05EFE}" type="slidenum">
              <a:rPr lang="it-IT"/>
              <a:pPr>
                <a:defRPr/>
              </a:pPr>
              <a:t>13</a:t>
            </a:fld>
            <a:endParaRPr lang="it-IT"/>
          </a:p>
        </p:txBody>
      </p:sp>
      <p:sp>
        <p:nvSpPr>
          <p:cNvPr id="28674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Esame e validazione delle liste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charset="0"/>
              <a:buNone/>
            </a:pPr>
            <a:r>
              <a:rPr lang="it-IT" sz="2000" smtClean="0"/>
              <a:t>Dal </a:t>
            </a:r>
            <a:r>
              <a:rPr lang="it-IT" sz="2000" b="1" smtClean="0"/>
              <a:t>diciannovesimo giorno al quindicesimo giorno antecedenti le votazioni </a:t>
            </a:r>
            <a:r>
              <a:rPr lang="it-IT" sz="2000" smtClean="0"/>
              <a:t>l’Ufficio elettorale </a:t>
            </a:r>
            <a:r>
              <a:rPr lang="it-IT" sz="2000" b="1" smtClean="0"/>
              <a:t>esamina</a:t>
            </a:r>
            <a:r>
              <a:rPr lang="it-IT" sz="2000" smtClean="0"/>
              <a:t> le liste di candidati al Consiglio provinciale e </a:t>
            </a:r>
            <a:r>
              <a:rPr lang="it-IT" sz="2000" b="1" smtClean="0"/>
              <a:t>ricusa</a:t>
            </a:r>
            <a:r>
              <a:rPr lang="it-IT" sz="2000" smtClean="0"/>
              <a:t> eventuali liste che non rispettino i </a:t>
            </a:r>
            <a:r>
              <a:rPr lang="it-IT" sz="2000" b="1" smtClean="0"/>
              <a:t>criteri</a:t>
            </a:r>
            <a:r>
              <a:rPr lang="it-IT" sz="2000" smtClean="0"/>
              <a:t> stabiliti dalla legge (es. liste presentate </a:t>
            </a:r>
            <a:r>
              <a:rPr lang="it-IT" sz="2000" b="1" smtClean="0"/>
              <a:t>oltre termine</a:t>
            </a:r>
            <a:r>
              <a:rPr lang="it-IT" sz="2000" smtClean="0"/>
              <a:t>, simboli </a:t>
            </a:r>
            <a:r>
              <a:rPr lang="it-IT" sz="2000" b="1" smtClean="0"/>
              <a:t>non idonei, </a:t>
            </a:r>
            <a:r>
              <a:rPr lang="it-IT" sz="2000" smtClean="0"/>
              <a:t>firme </a:t>
            </a:r>
            <a:r>
              <a:rPr lang="it-IT" sz="2000" b="1" smtClean="0"/>
              <a:t>non valide o non sufficien</a:t>
            </a:r>
            <a:r>
              <a:rPr lang="it-IT" sz="2000" smtClean="0"/>
              <a:t>ti, numero di candidati </a:t>
            </a:r>
            <a:r>
              <a:rPr lang="it-IT" sz="2000" b="1" smtClean="0"/>
              <a:t>non sufficiente</a:t>
            </a:r>
            <a:r>
              <a:rPr lang="it-IT" sz="2000" smtClean="0"/>
              <a:t>, candidati </a:t>
            </a:r>
            <a:r>
              <a:rPr lang="it-IT" sz="2000" b="1" smtClean="0"/>
              <a:t>privi di requisiti </a:t>
            </a:r>
            <a:r>
              <a:rPr lang="it-IT" sz="2000" smtClean="0"/>
              <a:t>o </a:t>
            </a:r>
            <a:r>
              <a:rPr lang="it-IT" sz="2000" b="1" smtClean="0"/>
              <a:t>non conformi </a:t>
            </a:r>
            <a:r>
              <a:rPr lang="it-IT" sz="2000" smtClean="0"/>
              <a:t>all’elettorato passivo previsto:  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 smtClean="0"/>
              <a:t>tra il 20 e il 24dicembre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800" b="1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b="1" smtClean="0"/>
              <a:t>Entro 8 giorni prima della votazione, le liste definitive </a:t>
            </a:r>
            <a:r>
              <a:rPr lang="it-IT" sz="2000" smtClean="0"/>
              <a:t>di candidati al consiglio provinciale  sono pubblicate nel sito internet della Provincia.</a:t>
            </a:r>
          </a:p>
          <a:p>
            <a:pPr lvl="1" algn="ctr" eaLnBrk="1" hangingPunct="1">
              <a:lnSpc>
                <a:spcPct val="80000"/>
              </a:lnSpc>
            </a:pPr>
            <a:r>
              <a:rPr lang="it-IT" sz="1800" b="1" smtClean="0"/>
              <a:t>Entro il 01/01/2017</a:t>
            </a:r>
            <a:endParaRPr lang="it-IT" sz="1800" smtClean="0"/>
          </a:p>
        </p:txBody>
      </p:sp>
      <p:pic>
        <p:nvPicPr>
          <p:cNvPr id="28676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476250"/>
            <a:ext cx="942975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B0715E2-0FA0-4401-A2D5-FE12C90E9ABB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it-I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28678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6078B-3130-49EA-8189-DF0D2AD0AAD5}" type="slidenum">
              <a:rPr lang="it-IT"/>
              <a:pPr>
                <a:defRPr/>
              </a:pPr>
              <a:t>14</a:t>
            </a:fld>
            <a:endParaRPr lang="it-IT"/>
          </a:p>
        </p:txBody>
      </p:sp>
      <p:sp>
        <p:nvSpPr>
          <p:cNvPr id="29698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mtClean="0"/>
              <a:t>La ponderazione dei voti</a:t>
            </a:r>
          </a:p>
        </p:txBody>
      </p:sp>
      <p:sp>
        <p:nvSpPr>
          <p:cNvPr id="29699" name="Segnaposto contenuto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525963"/>
          </a:xfrm>
          <a:ln>
            <a:solidFill>
              <a:schemeClr val="tx2"/>
            </a:solidFill>
          </a:ln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2000" smtClean="0"/>
              <a:t>L’ufficio elettorale è tenuto a calcolare </a:t>
            </a:r>
            <a:r>
              <a:rPr lang="it-IT" sz="2000" b="1" smtClean="0"/>
              <a:t>l’indice di ponderazione del voto </a:t>
            </a:r>
            <a:r>
              <a:rPr lang="it-IT" sz="2000" smtClean="0"/>
              <a:t>degli elettori dei comuni di ciascuna fascia demografica, secondo quanto disposto dall’allegato A della legge 56/2014: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200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it-IT" sz="2000" smtClean="0"/>
              <a:t> Fascia A: comuni inferiori a 3.000 abitanti;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it-IT" sz="2000" smtClean="0"/>
              <a:t> Fascia B: comuni da 3.000 a 5.000 abitanti;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it-IT" sz="2000" smtClean="0"/>
              <a:t> Fascia C: comuni da 5.000 a 10.000 abitanti;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it-IT" sz="2000" smtClean="0"/>
              <a:t> Fascia D: comuni da 10.000 a 30.000 abitanti;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it-IT" sz="2000" smtClean="0"/>
              <a:t> Fascia E: comuni da 30.000 a 100.000 abitanti;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it-IT" sz="20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150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1600" i="1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1500" u="sng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1500" smtClean="0"/>
          </a:p>
          <a:p>
            <a:pPr marL="0" indent="0" eaLnBrk="1" hangingPunct="1">
              <a:lnSpc>
                <a:spcPct val="80000"/>
              </a:lnSpc>
            </a:pPr>
            <a:endParaRPr lang="it-IT" sz="1500" smtClean="0"/>
          </a:p>
        </p:txBody>
      </p:sp>
      <p:pic>
        <p:nvPicPr>
          <p:cNvPr id="29700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76250"/>
            <a:ext cx="944562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7765A7A-47E3-4BF8-86DD-49B897B01541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it-IT" sz="1200" dirty="0">
              <a:latin typeface="+mn-lt"/>
            </a:endParaRPr>
          </a:p>
        </p:txBody>
      </p:sp>
      <p:pic>
        <p:nvPicPr>
          <p:cNvPr id="29702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88963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1E0C7-0A04-49A5-8549-63A7A91C8217}" type="slidenum">
              <a:rPr lang="it-IT"/>
              <a:pPr>
                <a:defRPr/>
              </a:pPr>
              <a:t>15</a:t>
            </a:fld>
            <a:endParaRPr lang="it-IT"/>
          </a:p>
        </p:txBody>
      </p:sp>
      <p:sp>
        <p:nvSpPr>
          <p:cNvPr id="3072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Calcolo  indice  ponderazione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268413"/>
            <a:ext cx="8496300" cy="4392612"/>
          </a:xfrm>
          <a:ln>
            <a:solidFill>
              <a:schemeClr val="tx2"/>
            </a:solidFill>
          </a:ln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1600" dirty="0"/>
              <a:t>P</a:t>
            </a:r>
            <a:r>
              <a:rPr lang="it-IT" sz="1600" dirty="0" smtClean="0"/>
              <a:t>er  ciascuna  fascia </a:t>
            </a:r>
            <a:r>
              <a:rPr lang="it-IT" sz="1600" b="1" dirty="0" smtClean="0"/>
              <a:t>si calcola il valore  percentuale, sino al terzo  decimale</a:t>
            </a:r>
            <a:r>
              <a:rPr lang="it-IT" sz="1600" dirty="0" smtClean="0"/>
              <a:t>, del </a:t>
            </a:r>
            <a:r>
              <a:rPr lang="it-IT" sz="1600" b="1" dirty="0" smtClean="0"/>
              <a:t>rapporto tra popolazione del comune, della fascia e quella  dell’intera Provincia 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600" dirty="0" smtClean="0"/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1600" dirty="0" smtClean="0"/>
              <a:t>Se il </a:t>
            </a:r>
            <a:r>
              <a:rPr lang="it-IT" sz="1600" dirty="0"/>
              <a:t>valore percentuale del rapporto fra la popolazione </a:t>
            </a:r>
            <a:r>
              <a:rPr lang="it-IT" sz="1600" b="1" dirty="0"/>
              <a:t>di un comune </a:t>
            </a:r>
            <a:r>
              <a:rPr lang="it-IT" sz="1600" dirty="0"/>
              <a:t>e la popolazione dell'intera provincia </a:t>
            </a:r>
            <a:r>
              <a:rPr lang="it-IT" sz="1600" dirty="0" smtClean="0"/>
              <a:t>è </a:t>
            </a:r>
            <a:r>
              <a:rPr lang="it-IT" sz="1600" b="1" dirty="0" smtClean="0"/>
              <a:t>maggiore </a:t>
            </a:r>
            <a:r>
              <a:rPr lang="it-IT" sz="1600" b="1" dirty="0"/>
              <a:t>di 45</a:t>
            </a:r>
            <a:r>
              <a:rPr lang="it-IT" sz="1600" dirty="0"/>
              <a:t>, il valore percentuale del comune è ridotto a detta </a:t>
            </a:r>
            <a:r>
              <a:rPr lang="it-IT" sz="1600" dirty="0" smtClean="0"/>
              <a:t>cifra (45).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600" dirty="0" smtClean="0"/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1600" dirty="0"/>
              <a:t>Se  per  una   o più fasce il  valore  percentuale  ( </a:t>
            </a:r>
            <a:r>
              <a:rPr lang="it-IT" sz="1600" dirty="0" smtClean="0"/>
              <a:t>anche  </a:t>
            </a:r>
            <a:r>
              <a:rPr lang="it-IT" sz="1600" dirty="0"/>
              <a:t>rideterminato come  sopra) è  ancora maggiore  di 35 lo stesso  è  ridotto a  quella misura </a:t>
            </a:r>
            <a:r>
              <a:rPr lang="it-IT" sz="1600" dirty="0" smtClean="0"/>
              <a:t>- esclusa </a:t>
            </a:r>
            <a:r>
              <a:rPr lang="it-IT" sz="1600" dirty="0"/>
              <a:t>la  fascia cui   appartiene il  comune  di  cui  al punto </a:t>
            </a:r>
            <a:r>
              <a:rPr lang="it-IT" sz="1600" dirty="0" smtClean="0"/>
              <a:t>precedente - l’eccedente  </a:t>
            </a:r>
            <a:r>
              <a:rPr lang="it-IT" sz="1600" dirty="0"/>
              <a:t>viene  assegnato al  valore  percentuale  delle  altre  fasce ripartendolo in  misura proporzionale  alla  popolazione  di fascia. </a:t>
            </a:r>
            <a:endParaRPr lang="it-IT" sz="16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1600" b="1" dirty="0"/>
              <a:t> </a:t>
            </a:r>
            <a:r>
              <a:rPr lang="it-IT" sz="1600" b="1" dirty="0" smtClean="0"/>
              <a:t>      In </a:t>
            </a:r>
            <a:r>
              <a:rPr lang="it-IT" sz="1600" b="1" dirty="0"/>
              <a:t>ogni  caso nessuna  fascia può  superare </a:t>
            </a:r>
            <a:r>
              <a:rPr lang="it-IT" sz="1600" b="1" dirty="0" smtClean="0"/>
              <a:t>il 35%.</a:t>
            </a:r>
            <a:endParaRPr lang="it-IT" sz="1600" b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600" dirty="0"/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1600" dirty="0"/>
              <a:t>Si  determina  infine  </a:t>
            </a:r>
            <a:r>
              <a:rPr lang="it-IT" sz="1600" b="1" dirty="0"/>
              <a:t>l’indice  di ponderazione del  voto degli elettori  </a:t>
            </a:r>
            <a:r>
              <a:rPr lang="it-IT" sz="1600" dirty="0"/>
              <a:t>di ciascuna  fascia mediante  l’operazione  di  </a:t>
            </a:r>
            <a:r>
              <a:rPr lang="it-IT" sz="1600" b="1" dirty="0"/>
              <a:t>divisione del valore percentuale </a:t>
            </a:r>
            <a:r>
              <a:rPr lang="it-IT" sz="1600" b="1" dirty="0" smtClean="0"/>
              <a:t>attribuito</a:t>
            </a:r>
            <a:r>
              <a:rPr lang="it-IT" sz="1600" dirty="0" smtClean="0"/>
              <a:t>, </a:t>
            </a:r>
            <a:r>
              <a:rPr lang="it-IT" sz="1600" dirty="0"/>
              <a:t>come  sopra ,  </a:t>
            </a:r>
            <a:r>
              <a:rPr lang="it-IT" sz="1600" b="1" dirty="0"/>
              <a:t>a  ciascuna  fascia per  il  numero dei consiglieri e  dei  sindaci appartenenti  alla  stessa   fascia e </a:t>
            </a:r>
            <a:r>
              <a:rPr lang="it-IT" sz="1600" b="1" dirty="0" smtClean="0"/>
              <a:t>moltiplicando </a:t>
            </a:r>
            <a:r>
              <a:rPr lang="it-IT" sz="1600" b="1" dirty="0"/>
              <a:t>per  </a:t>
            </a:r>
            <a:r>
              <a:rPr lang="it-IT" sz="1600" b="1" dirty="0" smtClean="0"/>
              <a:t>1.000.</a:t>
            </a:r>
            <a:endParaRPr lang="it-IT" sz="1600" b="1" dirty="0"/>
          </a:p>
        </p:txBody>
      </p:sp>
      <p:pic>
        <p:nvPicPr>
          <p:cNvPr id="30724" name="Immagin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03225"/>
            <a:ext cx="79216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sellaDiTesto 1"/>
          <p:cNvSpPr txBox="1"/>
          <p:nvPr/>
        </p:nvSpPr>
        <p:spPr>
          <a:xfrm>
            <a:off x="323850" y="5732463"/>
            <a:ext cx="8496300" cy="5857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i="1" dirty="0">
                <a:latin typeface="+mj-lt"/>
              </a:rPr>
              <a:t>Nb: Il calcolo dell’indice di ponderazione deve escludere la popolazione dei comuni commissariati e tenere conto del numero degli elettori al momento dell’elezione.</a:t>
            </a:r>
          </a:p>
        </p:txBody>
      </p:sp>
      <p:sp>
        <p:nvSpPr>
          <p:cNvPr id="8" name="Segnaposto numero diapositiva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3F6FF7A-90FB-4529-A53C-B97D311A4E82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it-IT" sz="1200" dirty="0">
              <a:latin typeface="+mn-lt"/>
            </a:endParaRPr>
          </a:p>
        </p:txBody>
      </p:sp>
      <p:pic>
        <p:nvPicPr>
          <p:cNvPr id="30727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403225"/>
            <a:ext cx="4238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28E15-828D-42F0-AEF8-AD9CD94F4703}" type="slidenum">
              <a:rPr lang="it-IT"/>
              <a:pPr>
                <a:defRPr/>
              </a:pPr>
              <a:t>16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201613"/>
            <a:ext cx="8229600" cy="714375"/>
          </a:xfrm>
          <a:ln>
            <a:solidFill>
              <a:schemeClr val="accent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>Elezioni</a:t>
            </a:r>
            <a:endParaRPr lang="it-IT" dirty="0"/>
          </a:p>
        </p:txBody>
      </p:sp>
      <p:sp>
        <p:nvSpPr>
          <p:cNvPr id="31747" name="Segnaposto contenuto 2"/>
          <p:cNvSpPr>
            <a:spLocks noGrp="1"/>
          </p:cNvSpPr>
          <p:nvPr>
            <p:ph idx="1"/>
          </p:nvPr>
        </p:nvSpPr>
        <p:spPr>
          <a:xfrm>
            <a:off x="323850" y="1125538"/>
            <a:ext cx="8640763" cy="532765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it-IT" sz="1800" b="1" smtClean="0"/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800" b="1" smtClean="0"/>
              <a:t>Per il 2017 le votazioni del Consiglio provinciale, secondo quanto disposto dalla L. 56/2014 e dal decreto del Presidente della Provincia di Ascoli Piceno n. 182  del 23/11/2016 , si svolgono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800" b="1" u="sng" smtClean="0"/>
              <a:t>  </a:t>
            </a:r>
            <a:r>
              <a:rPr lang="it-IT" sz="2800" b="1" u="sng" smtClean="0"/>
              <a:t>domenica 08 gennaio 2017 dalle ore 8:00 alle ore 20:00</a:t>
            </a:r>
            <a:r>
              <a:rPr lang="it-IT" sz="1800" b="1" u="sng" smtClean="0"/>
              <a:t> </a:t>
            </a:r>
            <a:endParaRPr lang="it-IT" sz="1800" u="sng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it-IT" sz="1800" b="1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800" b="1" smtClean="0"/>
              <a:t>Le operazioni di scrutinio avranno inizio alle ore 8:00 del giorno 9 gennaio 2017.  </a:t>
            </a:r>
            <a:endParaRPr lang="it-IT" sz="18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16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600" b="1" smtClean="0"/>
              <a:t>Terminate le  operazioni di scrutinio   l’ufficio elettorale procede alla proclamazione dei risultati</a:t>
            </a:r>
            <a:r>
              <a:rPr lang="it-IT" sz="1600" smtClean="0"/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16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600" b="1" smtClean="0"/>
              <a:t>Entro il giorno successivo alla proclamazione </a:t>
            </a:r>
            <a:r>
              <a:rPr lang="it-IT" sz="1600" smtClean="0"/>
              <a:t>l’elenco dei candidati eletti è pubblicato sul sito internet della provincia.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it-IT" sz="1200" i="1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200" i="1" smtClean="0"/>
              <a:t>(Legge 56/14 commi 62, 64, 74, 77, 78, 79)</a:t>
            </a:r>
            <a:endParaRPr lang="it-IT" sz="800" smtClean="0"/>
          </a:p>
        </p:txBody>
      </p:sp>
      <p:pic>
        <p:nvPicPr>
          <p:cNvPr id="31748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23838"/>
            <a:ext cx="792163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4A398E4-0BDB-4987-A9A2-2799003C5F4D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it-IT" sz="1200" dirty="0">
              <a:latin typeface="+mn-lt"/>
            </a:endParaRPr>
          </a:p>
        </p:txBody>
      </p:sp>
      <p:pic>
        <p:nvPicPr>
          <p:cNvPr id="31750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223838"/>
            <a:ext cx="44608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C1C10-1446-4B00-8EB0-1800759A957B}" type="slidenum">
              <a:rPr lang="it-IT"/>
              <a:pPr>
                <a:defRPr/>
              </a:pPr>
              <a:t>17</a:t>
            </a:fld>
            <a:endParaRPr lang="it-IT"/>
          </a:p>
        </p:txBody>
      </p:sp>
      <p:sp>
        <p:nvSpPr>
          <p:cNvPr id="32770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Proclamazione  degli eletti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  <a:ln>
            <a:solidFill>
              <a:schemeClr val="tx2"/>
            </a:solidFill>
          </a:ln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L’ufficio elettorale determina la cifra elettorale ponderata di ciascuna lista e la cifra individuale ponderata di ciascuno dei candidati e procede al riparto tra le liste.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Per l’assegnazione del numero dei consiglieri a ciascuna lista si divide la cifra dei </a:t>
            </a:r>
            <a:r>
              <a:rPr lang="it-IT" dirty="0"/>
              <a:t>voti di ogni lista per 1, 2, 3, 4, 5... fino al numero di seggi da assegnare nel collegio, </a:t>
            </a:r>
            <a:r>
              <a:rPr lang="it-IT" dirty="0" smtClean="0"/>
              <a:t>in </a:t>
            </a:r>
            <a:r>
              <a:rPr lang="it-IT" dirty="0"/>
              <a:t>base ai risultati in ordine decrescente.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In  ragione  dei  seggi spettanti per  ogni lista si proclamano eletti i candidati della medesima  lista, in base alla graduatoria.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In caso di parità di cifra individuale è proclamato eletto il candidato appartenente al sesso meno rappresentato tra  gli eletti della  lista ed  in caso di ulteriore  parità il candidato più giovane.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900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1900" i="1" dirty="0" smtClean="0"/>
              <a:t>(DL </a:t>
            </a:r>
            <a:r>
              <a:rPr lang="it-IT" sz="1900" i="1" dirty="0"/>
              <a:t>90/14 approvato </a:t>
            </a:r>
            <a:r>
              <a:rPr lang="it-IT" sz="1900" i="1" dirty="0" smtClean="0"/>
              <a:t>dalla Commissione Affari Costituzionali Camera dei Deputati) </a:t>
            </a:r>
            <a:endParaRPr lang="it-IT" sz="1900" i="1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  <p:pic>
        <p:nvPicPr>
          <p:cNvPr id="32772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74650"/>
            <a:ext cx="1079500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F27F0F6-DCAB-4FA9-8048-D4155891395A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it-IT" sz="1200" dirty="0">
              <a:latin typeface="+mn-lt"/>
            </a:endParaRPr>
          </a:p>
        </p:txBody>
      </p:sp>
      <p:pic>
        <p:nvPicPr>
          <p:cNvPr id="32774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88963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0B14D-BC55-4509-87FA-98422200CBA0}" type="slidenum">
              <a:rPr lang="it-IT"/>
              <a:pPr>
                <a:defRPr/>
              </a:pPr>
              <a:t>18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913" y="4292600"/>
            <a:ext cx="6119812" cy="194468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1600" b="1" smtClean="0">
                <a:solidFill>
                  <a:srgbClr val="08121F"/>
                </a:solidFill>
              </a:rPr>
              <a:t/>
            </a:r>
            <a:br>
              <a:rPr lang="it-IT" sz="1600" b="1" smtClean="0">
                <a:solidFill>
                  <a:srgbClr val="08121F"/>
                </a:solidFill>
              </a:rPr>
            </a:br>
            <a:r>
              <a:rPr lang="it-IT" sz="1600" b="1" smtClean="0">
                <a:solidFill>
                  <a:srgbClr val="08121F"/>
                </a:solidFill>
              </a:rPr>
              <a:t>Tutti gli aggiornamenti su </a:t>
            </a:r>
            <a:br>
              <a:rPr lang="it-IT" sz="1600" b="1" smtClean="0">
                <a:solidFill>
                  <a:srgbClr val="08121F"/>
                </a:solidFill>
              </a:rPr>
            </a:br>
            <a:r>
              <a:rPr lang="it-IT" sz="1600" smtClean="0">
                <a:solidFill>
                  <a:srgbClr val="08121F"/>
                </a:solidFill>
              </a:rPr>
              <a:t>www.anci.it</a:t>
            </a:r>
            <a:r>
              <a:rPr lang="it-IT" sz="1600" b="1" smtClean="0">
                <a:solidFill>
                  <a:srgbClr val="08121F"/>
                </a:solidFill>
              </a:rPr>
              <a:t/>
            </a:r>
            <a:br>
              <a:rPr lang="it-IT" sz="1600" b="1" smtClean="0">
                <a:solidFill>
                  <a:srgbClr val="08121F"/>
                </a:solidFill>
              </a:rPr>
            </a:br>
            <a:r>
              <a:rPr lang="it-IT" sz="1600" smtClean="0">
                <a:solidFill>
                  <a:srgbClr val="08121F"/>
                </a:solidFill>
              </a:rPr>
              <a:t>www.upinet.it</a:t>
            </a:r>
            <a:br>
              <a:rPr lang="it-IT" sz="1600" smtClean="0">
                <a:solidFill>
                  <a:srgbClr val="08121F"/>
                </a:solidFill>
              </a:rPr>
            </a:br>
            <a:r>
              <a:rPr lang="it-IT" sz="1600" smtClean="0">
                <a:solidFill>
                  <a:srgbClr val="08121F"/>
                </a:solidFill>
              </a:rPr>
              <a:t> www.elezioni.interno.it </a:t>
            </a:r>
            <a:br>
              <a:rPr lang="it-IT" sz="1600" smtClean="0">
                <a:solidFill>
                  <a:srgbClr val="08121F"/>
                </a:solidFill>
              </a:rPr>
            </a:br>
            <a:r>
              <a:rPr lang="it-IT" sz="1600" smtClean="0">
                <a:solidFill>
                  <a:srgbClr val="08121F"/>
                </a:solidFill>
              </a:rPr>
              <a:t> </a:t>
            </a:r>
            <a:r>
              <a:rPr lang="it-IT" sz="1600" b="1" smtClean="0">
                <a:solidFill>
                  <a:srgbClr val="08121F"/>
                </a:solidFill>
              </a:rPr>
              <a:t>www.provincia.ap.it</a:t>
            </a:r>
            <a:r>
              <a:rPr lang="it-IT" sz="1600" smtClean="0">
                <a:solidFill>
                  <a:srgbClr val="08121F"/>
                </a:solidFill>
              </a:rPr>
              <a:t>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it-IT" dirty="0" smtClean="0"/>
          </a:p>
          <a:p>
            <a:pPr eaLnBrk="1" hangingPunct="1">
              <a:defRPr/>
            </a:pPr>
            <a:endParaRPr lang="it-IT" dirty="0"/>
          </a:p>
          <a:p>
            <a:pPr eaLnBrk="1" hangingPunct="1">
              <a:defRPr/>
            </a:pPr>
            <a:endParaRPr lang="it-IT" dirty="0" smtClean="0"/>
          </a:p>
          <a:p>
            <a:pPr eaLnBrk="1" hangingPunct="1">
              <a:defRPr/>
            </a:pPr>
            <a:endParaRPr lang="it-IT" dirty="0"/>
          </a:p>
          <a:p>
            <a:pPr eaLnBrk="1" hangingPunct="1">
              <a:defRPr/>
            </a:pPr>
            <a:endParaRPr lang="it-IT" dirty="0"/>
          </a:p>
        </p:txBody>
      </p:sp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26BCF55-6BDC-4468-A0D2-2FD5D263C9CC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33797" name="Immagine 4" descr="upi_completo_tr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342900"/>
            <a:ext cx="1630362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98450"/>
            <a:ext cx="9493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CEFC4-9E7D-4F6C-996B-6B16C111444F}" type="slidenum">
              <a:rPr lang="it-IT"/>
              <a:pPr>
                <a:defRPr/>
              </a:pPr>
              <a:t>2</a:t>
            </a:fld>
            <a:endParaRPr lang="it-IT"/>
          </a:p>
        </p:txBody>
      </p:sp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mtClean="0"/>
              <a:t>Elettorato attivo e passivo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Sono </a:t>
            </a:r>
            <a:r>
              <a:rPr lang="it-IT" sz="2200" b="1" smtClean="0"/>
              <a:t>eleggibili a consigliere provinciale </a:t>
            </a:r>
            <a:r>
              <a:rPr lang="it-IT" sz="2200" smtClean="0"/>
              <a:t>i sindaci e i consiglieri comunali in carica.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Il Consiglio dura </a:t>
            </a:r>
            <a:r>
              <a:rPr lang="it-IT" sz="2200" b="1" smtClean="0"/>
              <a:t>in carica 2 anni.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Sono </a:t>
            </a:r>
            <a:r>
              <a:rPr lang="it-IT" sz="2200" b="1" smtClean="0"/>
              <a:t>eleggibili a presidente della Provincia </a:t>
            </a:r>
            <a:r>
              <a:rPr lang="it-IT" sz="2200" smtClean="0"/>
              <a:t>i sindaci della provincia il cui mandato scada </a:t>
            </a:r>
            <a:r>
              <a:rPr lang="it-IT" sz="2200" b="1" smtClean="0"/>
              <a:t>non prima di 18 mesi </a:t>
            </a:r>
            <a:r>
              <a:rPr lang="it-IT" sz="2200" smtClean="0"/>
              <a:t>dallo svolgimento delle elezioni.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Il Presidente </a:t>
            </a:r>
            <a:r>
              <a:rPr lang="it-IT" sz="2000" smtClean="0"/>
              <a:t>dura  </a:t>
            </a:r>
            <a:r>
              <a:rPr lang="it-IT" sz="2000" b="1" smtClean="0"/>
              <a:t>in carica 4 anni</a:t>
            </a:r>
            <a:r>
              <a:rPr lang="it-IT" sz="2000" smtClean="0"/>
              <a:t>.</a:t>
            </a: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b="1" smtClean="0"/>
              <a:t>Eleggono</a:t>
            </a:r>
            <a:r>
              <a:rPr lang="it-IT" sz="2200" smtClean="0"/>
              <a:t> il  presidente e il consiglio provinciale, i sindaci e i consiglieri dei comuni della provincia.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1000" i="1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1000" i="1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1000" i="1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1000" i="1" smtClean="0"/>
              <a:t>(Legge 56/14 commi 58,  60,  69, 80)</a:t>
            </a:r>
          </a:p>
        </p:txBody>
      </p:sp>
      <p:pic>
        <p:nvPicPr>
          <p:cNvPr id="16388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9688" y="534988"/>
            <a:ext cx="87312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3FE238B-0FCF-477E-864A-0E5610F5F881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it-IT" sz="1200" dirty="0">
              <a:latin typeface="+mn-lt"/>
            </a:endParaRPr>
          </a:p>
        </p:txBody>
      </p:sp>
      <p:pic>
        <p:nvPicPr>
          <p:cNvPr id="16390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B10D1-1D09-42C3-8A2B-9765D97012BC}" type="slidenum">
              <a:rPr lang="it-IT"/>
              <a:pPr>
                <a:defRPr/>
              </a:pPr>
              <a:t>3</a:t>
            </a:fld>
            <a:endParaRPr lang="it-IT"/>
          </a:p>
        </p:txBody>
      </p:sp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Il Presidente  della Provincia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500" smtClean="0"/>
              <a:t>Ciascun  elettore vota  per un solo candidato.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50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500" smtClean="0"/>
              <a:t>E’  eletto Presidente il  candidato che consegue  il maggior  numero  dei  voti ( ponderati). In caso  di  parità  è eletto il più giovane.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50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500" smtClean="0"/>
              <a:t>La  cessazione  dalla  carica  di  Sindaco  comporta  la  decadenza  da  quella  di Presidente  della  provincia.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50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500" smtClean="0"/>
              <a:t>I  comizi per l’elezione  del Presidente e  del  Consiglio provinciale sono  indetti dal Presidente della  Provincia.</a:t>
            </a:r>
          </a:p>
        </p:txBody>
      </p:sp>
      <p:pic>
        <p:nvPicPr>
          <p:cNvPr id="17412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590550"/>
            <a:ext cx="792163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137920A-B647-4ECC-A9E1-4DC49D981373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it-IT" sz="1200" dirty="0">
              <a:latin typeface="+mn-lt"/>
            </a:endParaRPr>
          </a:p>
        </p:txBody>
      </p:sp>
      <p:pic>
        <p:nvPicPr>
          <p:cNvPr id="17414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7525" y="477838"/>
            <a:ext cx="549275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037DF-DC4D-4555-91CF-9C98D6DC24CB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539750" y="274638"/>
            <a:ext cx="8229600" cy="114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mtClean="0"/>
              <a:t>Il Consiglio provinciale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492625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sz="2000" smtClean="0"/>
              <a:t>Il consiglio provinciale è composto da: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sz="2000" smtClean="0"/>
              <a:t>il  presidente della provincia 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sz="2000" smtClean="0"/>
              <a:t>10 consiglieri. </a:t>
            </a:r>
            <a:endParaRPr lang="it-IT" sz="2000" i="1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sz="1400" i="1" smtClean="0"/>
              <a:t>(Legge 56/14 comma 67)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it-IT" sz="2000" i="1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it-IT" sz="2000" i="1" smtClean="0"/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sz="2000" smtClean="0"/>
              <a:t>Per  l’elezione  dei  consigli provinciali </a:t>
            </a:r>
            <a:r>
              <a:rPr lang="it-IT" sz="2000" b="1" u="sng" smtClean="0"/>
              <a:t>è prevista  l’espressione  di un  voto di  lista.</a:t>
            </a:r>
            <a:r>
              <a:rPr lang="it-IT" sz="2000" b="1" smtClean="0"/>
              <a:t> Ciascun elettore </a:t>
            </a:r>
            <a:r>
              <a:rPr lang="it-IT" sz="2000" smtClean="0"/>
              <a:t>può inoltre esprimere </a:t>
            </a:r>
            <a:r>
              <a:rPr lang="it-IT" sz="2000" b="1" smtClean="0"/>
              <a:t>un voto di preferenza </a:t>
            </a:r>
            <a:r>
              <a:rPr lang="it-IT" sz="2000" smtClean="0"/>
              <a:t>per uno dei  candidati alla carica di consigliere provinciale compreso nella lista. 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sz="1400" i="1" smtClean="0"/>
              <a:t>(DL 90/14 approvato in Commissione Affari Costituzionali Camera)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it-IT" sz="1800" i="1" smtClean="0"/>
          </a:p>
        </p:txBody>
      </p:sp>
      <p:pic>
        <p:nvPicPr>
          <p:cNvPr id="18436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501650"/>
            <a:ext cx="79216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2A22E-8A3C-4BA9-83A6-59DD5361ED97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it-IT" sz="1200" dirty="0">
              <a:latin typeface="+mn-lt"/>
            </a:endParaRPr>
          </a:p>
        </p:txBody>
      </p:sp>
      <p:pic>
        <p:nvPicPr>
          <p:cNvPr id="18438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24837-C9BC-4F9E-B05D-7C1DEC90E04D}" type="slidenum">
              <a:rPr lang="it-IT"/>
              <a:pPr>
                <a:defRPr/>
              </a:pPr>
              <a:t>5</a:t>
            </a:fld>
            <a:endParaRPr lang="it-IT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12700" algn="just" eaLnBrk="1" hangingPunct="1">
              <a:buFont typeface="Arial" charset="0"/>
              <a:buNone/>
            </a:pPr>
            <a:r>
              <a:rPr lang="it-IT" sz="3100" smtClean="0"/>
              <a:t>Sul procedimento elettorale sono state emanate le circolari</a:t>
            </a:r>
            <a:r>
              <a:rPr lang="it-IT" sz="3100" b="1" smtClean="0"/>
              <a:t> n. 32/14 e 35/2014 del Ministero dell’Interno</a:t>
            </a:r>
            <a:r>
              <a:rPr lang="it-IT" sz="3100" smtClean="0"/>
              <a:t>, consultabili al seguente sito:</a:t>
            </a:r>
          </a:p>
          <a:p>
            <a:pPr marL="0" indent="12700" algn="ctr" eaLnBrk="1" hangingPunct="1">
              <a:buFont typeface="Arial" charset="0"/>
              <a:buNone/>
            </a:pPr>
            <a:r>
              <a:rPr lang="it-IT" sz="3100" smtClean="0"/>
              <a:t>Cfr. </a:t>
            </a:r>
            <a:r>
              <a:rPr lang="it-IT" sz="3100" smtClean="0">
                <a:hlinkClick r:id="rId3"/>
              </a:rPr>
              <a:t>http://elezioni.interno.it/l56_2014.html</a:t>
            </a:r>
            <a:r>
              <a:rPr lang="it-IT" sz="3100" smtClean="0"/>
              <a:t> </a:t>
            </a:r>
          </a:p>
          <a:p>
            <a:pPr marL="0" indent="12700" eaLnBrk="1" hangingPunct="1">
              <a:buFont typeface="Arial" charset="0"/>
              <a:buNone/>
            </a:pPr>
            <a:r>
              <a:rPr lang="it-IT" sz="3100" smtClean="0"/>
              <a:t>Il Presidente della Provincia con decreto n. 182  del 23/11/2016 ha  fissato la data per lo svolgimento delle elezioni del Consiglio Provinciale in </a:t>
            </a:r>
            <a:r>
              <a:rPr lang="it-IT" sz="3000" b="1" smtClean="0"/>
              <a:t>domenica 8 gennaio 2017.</a:t>
            </a:r>
          </a:p>
          <a:p>
            <a:pPr marL="0" indent="12700" eaLnBrk="1" hangingPunct="1">
              <a:buFont typeface="Arial" charset="0"/>
              <a:buNone/>
            </a:pPr>
            <a:endParaRPr lang="it-IT" sz="3100" smtClean="0"/>
          </a:p>
          <a:p>
            <a:pPr marL="0" indent="12700" algn="just" eaLnBrk="1" hangingPunct="1">
              <a:buFont typeface="Arial" charset="0"/>
              <a:buNone/>
            </a:pPr>
            <a:endParaRPr lang="it-IT" sz="3100" smtClean="0"/>
          </a:p>
          <a:p>
            <a:pPr marL="0" indent="12700" algn="just" eaLnBrk="1" hangingPunct="1">
              <a:buFont typeface="Arial" charset="0"/>
              <a:buNone/>
            </a:pPr>
            <a:endParaRPr lang="it-IT" sz="3100" smtClean="0"/>
          </a:p>
        </p:txBody>
      </p:sp>
      <p:sp>
        <p:nvSpPr>
          <p:cNvPr id="19459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mtClean="0"/>
              <a:t>Il procedimento elettorale</a:t>
            </a:r>
          </a:p>
        </p:txBody>
      </p:sp>
      <p:pic>
        <p:nvPicPr>
          <p:cNvPr id="19460" name="Picture 2" descr="logo anc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7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magin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96188" y="501650"/>
            <a:ext cx="79216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11E0C-6C59-42F0-9FCB-EE036939DE33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Adempimenti :</a:t>
            </a:r>
            <a:br>
              <a:rPr lang="it-IT" sz="3600" smtClean="0"/>
            </a:br>
            <a:r>
              <a:rPr lang="it-IT" sz="3600" smtClean="0"/>
              <a:t> 	la convocazione dei comizi elettorali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I comizi elettorali devono essere convocati entro il </a:t>
            </a:r>
            <a:r>
              <a:rPr lang="it-IT" sz="2200" b="1" smtClean="0"/>
              <a:t>40° giorno antecedente </a:t>
            </a:r>
            <a:r>
              <a:rPr lang="it-IT" sz="2200" smtClean="0"/>
              <a:t>la votazione.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Il Presidente della Provincia ha convocato i comizi elettorali con il decreto n. 182  Del  23/11/2016 per </a:t>
            </a:r>
            <a:r>
              <a:rPr lang="it-IT" sz="2200" b="1" smtClean="0"/>
              <a:t>domenica 8 gennaio 2017</a:t>
            </a:r>
            <a:r>
              <a:rPr lang="it-IT" sz="2200" smtClean="0"/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600" b="1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Il provvedimento è stato pubblicato pubblicato nell’albo pretorio on line e sul sito internet della Provincia alla sezione: Ufficio Elettorale – Attuazione legge n. 56/2014 - Elezioni 2017.</a:t>
            </a:r>
            <a:r>
              <a:rPr lang="it-IT" sz="2200" i="1" smtClean="0"/>
              <a:t>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1400" i="1" smtClean="0"/>
              <a:t>(Legge 56/14 comma 79- DL 90/14)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700" smtClean="0"/>
          </a:p>
        </p:txBody>
      </p:sp>
      <p:pic>
        <p:nvPicPr>
          <p:cNvPr id="21508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84163"/>
            <a:ext cx="792163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3B7BB14-AF95-43AC-BF03-EA8483766C3C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it-IT" sz="1200" dirty="0">
              <a:latin typeface="+mn-lt"/>
            </a:endParaRPr>
          </a:p>
        </p:txBody>
      </p:sp>
      <p:pic>
        <p:nvPicPr>
          <p:cNvPr id="21510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44608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7D9F1-9593-4B56-8FCA-79D7FA40E088}" type="slidenum">
              <a:rPr lang="it-IT"/>
              <a:pPr>
                <a:defRPr/>
              </a:pPr>
              <a:t>7</a:t>
            </a:fld>
            <a:endParaRPr lang="it-IT"/>
          </a:p>
        </p:txBody>
      </p:sp>
      <p:sp>
        <p:nvSpPr>
          <p:cNvPr id="22530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mtClean="0"/>
              <a:t>Ufficio elettorale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Il Presidente della Provincia con decreto n. 183 del 23/11/2016 ha costituito   l’Ufficio elettorale provinciale presso la Provincia di Ascoli Piceno, composto dal Segretario Generale e da due dirigenti della Provincia.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20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Con provvedimento del Segretario Generale n. 65  del  06/12/2016    viene istituito  </a:t>
            </a:r>
            <a:r>
              <a:rPr lang="it-IT" sz="2200" b="1" smtClean="0"/>
              <a:t>il seggio elettorale così composto: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5 dipendenti della Provincia di cui :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1 Presidente </a:t>
            </a:r>
            <a:r>
              <a:rPr lang="it-IT" sz="2000" smtClean="0"/>
              <a:t>(dirigente/funzionario)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2200" smtClean="0"/>
              <a:t>4 componenti, di cui 1 con funzione di Segretario verbalizzante </a:t>
            </a:r>
            <a:r>
              <a:rPr lang="it-IT" sz="2000" smtClean="0"/>
              <a:t>(funzionari o impiegati)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1400" i="1" smtClean="0"/>
              <a:t>(Legge 56/14 comma 61)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2700" smtClean="0"/>
          </a:p>
        </p:txBody>
      </p:sp>
      <p:pic>
        <p:nvPicPr>
          <p:cNvPr id="22532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428625"/>
            <a:ext cx="952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7EA134-9450-4DF2-A160-C4A4CFB59D22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it-IT" sz="1200" dirty="0">
              <a:latin typeface="+mn-lt"/>
            </a:endParaRPr>
          </a:p>
        </p:txBody>
      </p:sp>
      <p:pic>
        <p:nvPicPr>
          <p:cNvPr id="22534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CF993-C506-44F9-BEEE-D790549E31F1}" type="slidenum">
              <a:rPr lang="it-IT"/>
              <a:pPr>
                <a:defRPr/>
              </a:pPr>
              <a:t>8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000" dirty="0" smtClean="0"/>
              <a:t>Accertamento degli </a:t>
            </a:r>
            <a:br>
              <a:rPr lang="it-IT" sz="4000" dirty="0" smtClean="0"/>
            </a:br>
            <a:r>
              <a:rPr lang="it-IT" sz="4000" dirty="0" smtClean="0"/>
              <a:t>aventi diritto al voto</a:t>
            </a:r>
            <a:endParaRPr lang="it-IT" sz="4000" dirty="0"/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08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endParaRPr lang="it-IT" sz="2200" b="1" smtClean="0"/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it-IT" sz="2200" b="1" smtClean="0"/>
              <a:t>I Segretari comunali </a:t>
            </a:r>
            <a:r>
              <a:rPr lang="it-IT" sz="2200" smtClean="0"/>
              <a:t>inviano all’ufficio elettorale l’elenco con le generalità di ciascun Sindaco e Consigliere Comunale avente diritto al voto entro il 30° giorno antecedente la votazione e cioè:</a:t>
            </a:r>
          </a:p>
          <a:p>
            <a:pPr lvl="1" algn="just" eaLnBrk="1" hangingPunct="1">
              <a:defRPr/>
            </a:pPr>
            <a:r>
              <a:rPr lang="it-IT" sz="2200" b="1" u="sng" smtClean="0"/>
              <a:t>Entro il 5 dicembre</a:t>
            </a:r>
            <a:r>
              <a:rPr lang="it-IT" sz="2200" smtClean="0"/>
              <a:t> 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it-IT" sz="2200" b="1" u="sng" smtClean="0"/>
          </a:p>
          <a:p>
            <a:pPr marL="0" indent="0" algn="just" eaLnBrk="1" hangingPunct="1">
              <a:buFont typeface="Arial" charset="0"/>
              <a:buNone/>
              <a:defRPr/>
            </a:pPr>
            <a:endParaRPr lang="it-IT" sz="2200" b="1" u="sng" smtClean="0"/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it-IT" sz="2200" b="1" smtClean="0"/>
              <a:t>L’Ufficio elettorale</a:t>
            </a:r>
            <a:r>
              <a:rPr lang="it-IT" sz="2200" smtClean="0"/>
              <a:t> pubblica il numero degli aventi diritto al voto  </a:t>
            </a:r>
          </a:p>
          <a:p>
            <a:pPr lvl="1" algn="just" eaLnBrk="1" hangingPunct="1">
              <a:defRPr/>
            </a:pPr>
            <a:r>
              <a:rPr lang="it-IT" sz="2200" b="1" u="sng" smtClean="0"/>
              <a:t>Entro il 9 dicembre</a:t>
            </a:r>
            <a:endParaRPr lang="it-IT" sz="2200" smtClean="0"/>
          </a:p>
        </p:txBody>
      </p:sp>
      <p:pic>
        <p:nvPicPr>
          <p:cNvPr id="23556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476250"/>
            <a:ext cx="942975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2703C37-2049-421C-84E5-6E4ABF88153E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it-IT" sz="1200" dirty="0">
              <a:latin typeface="+mn-lt"/>
            </a:endParaRPr>
          </a:p>
        </p:txBody>
      </p:sp>
      <p:pic>
        <p:nvPicPr>
          <p:cNvPr id="23558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5492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837D-560E-4E47-A92D-72C434B0A35E}" type="slidenum">
              <a:rPr lang="it-IT"/>
              <a:pPr>
                <a:defRPr/>
              </a:pPr>
              <a:t>9</a:t>
            </a:fld>
            <a:endParaRPr lang="it-IT"/>
          </a:p>
        </p:txBody>
      </p:sp>
      <p:sp>
        <p:nvSpPr>
          <p:cNvPr id="24578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it-IT" sz="3600" smtClean="0"/>
              <a:t>Il materiale elettorale</a:t>
            </a:r>
          </a:p>
        </p:txBody>
      </p:sp>
      <p:sp>
        <p:nvSpPr>
          <p:cNvPr id="24579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2200" smtClean="0"/>
              <a:t>L’Ufficio elettorale predispone le schede elettorali e tutto il materiale  necessario ( urne, verbali, tabelle di  scrutinio -  cancelleria).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it-IT" sz="2200" smtClean="0"/>
              <a:t>Le schede, da predisporre in formato A4, sono diversificate per colorazione in base alla fascia demografica: </a:t>
            </a:r>
            <a:r>
              <a:rPr lang="it-IT" sz="1900" smtClean="0"/>
              <a:t>     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900" smtClean="0"/>
              <a:t>                                                               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900" smtClean="0"/>
              <a:t>A) fino a  3.000 			         azzurro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900" smtClean="0"/>
              <a:t>B) da 3.001 a 5.000                                          arancione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900" smtClean="0"/>
              <a:t>C) da 5.001 a 10.000                                        grigio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900" smtClean="0"/>
              <a:t>D) da 10.001 a 30.000                                     rosso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it-IT" sz="1900" smtClean="0"/>
              <a:t>E) da 30.001 a 100.000                                   verde</a:t>
            </a:r>
          </a:p>
        </p:txBody>
      </p:sp>
      <p:pic>
        <p:nvPicPr>
          <p:cNvPr id="24580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77838"/>
            <a:ext cx="9413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numero diapositiva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819BEB1-0F26-47B1-9B2E-FD627D21F318}" type="slidenum">
              <a:rPr lang="it-IT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it-IT" sz="1200" dirty="0">
              <a:latin typeface="+mn-lt"/>
            </a:endParaRPr>
          </a:p>
        </p:txBody>
      </p:sp>
      <p:pic>
        <p:nvPicPr>
          <p:cNvPr id="24582" name="Picture 2" descr="logo an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5125"/>
            <a:ext cx="604838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1375</Words>
  <Application>Microsoft Office PowerPoint</Application>
  <PresentationFormat>Presentazione su schermo (4:3)</PresentationFormat>
  <Paragraphs>188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Tema di Office</vt:lpstr>
      <vt:lpstr>Province </vt:lpstr>
      <vt:lpstr>Elettorato attivo e passivo</vt:lpstr>
      <vt:lpstr>Il Presidente  della Provincia</vt:lpstr>
      <vt:lpstr>Il Consiglio provinciale</vt:lpstr>
      <vt:lpstr>Il procedimento elettorale</vt:lpstr>
      <vt:lpstr>Adempimenti :   la convocazione dei comizi elettorali</vt:lpstr>
      <vt:lpstr>Ufficio elettorale</vt:lpstr>
      <vt:lpstr>Accertamento degli  aventi diritto al voto</vt:lpstr>
      <vt:lpstr>Il materiale elettorale</vt:lpstr>
      <vt:lpstr>Presentazione delle liste</vt:lpstr>
      <vt:lpstr>Composizione e sottoscrizione   delle liste</vt:lpstr>
      <vt:lpstr>Documentazione a corredo  delle  liste</vt:lpstr>
      <vt:lpstr>Esame e validazione delle liste</vt:lpstr>
      <vt:lpstr>La ponderazione dei voti</vt:lpstr>
      <vt:lpstr>Calcolo  indice  ponderazione</vt:lpstr>
      <vt:lpstr>Elezioni</vt:lpstr>
      <vt:lpstr>Proclamazione  degli eletti</vt:lpstr>
      <vt:lpstr> Tutti gli aggiornamenti su  www.anci.it www.upinet.it  www.elezioni.interno.it   www.provincia.ap.it  </vt:lpstr>
    </vt:vector>
  </TitlesOfParts>
  <Company>Unione Province D'Italia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Città metropolitane</dc:title>
  <dc:creator>Barbara Perluigi</dc:creator>
  <cp:lastModifiedBy>PC2</cp:lastModifiedBy>
  <cp:revision>106</cp:revision>
  <cp:lastPrinted>2014-07-10T07:10:58Z</cp:lastPrinted>
  <dcterms:created xsi:type="dcterms:W3CDTF">2014-07-08T09:13:56Z</dcterms:created>
  <dcterms:modified xsi:type="dcterms:W3CDTF">2016-12-06T12:46:35Z</dcterms:modified>
</cp:coreProperties>
</file>